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MPmX1Fg8jPgwKSIza4G1dw" hashData="ieQ20b1uNfR9hnaiBxbVvGUANVU" cryptProvider="" algIdExt="0" algIdExtSource="" cryptProviderTypeExt="0" cryptProviderTypeExtSource="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ítulo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5" name="Subtítulo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31" name="Marcador de Posição da Data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18" name="Marcador de Posição do Rodapé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ângulo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Marcador de Posição da Imagem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ângulo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Marcador de Posição do Título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1" name="Marcador de Posição do Texto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27" name="Marcador de Posição da Data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F4933BA-C788-4028-B684-24BD507CF0D4}" type="datetimeFigureOut">
              <a:rPr lang="pt-PT" smtClean="0"/>
              <a:pPr/>
              <a:t>17-04-2011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8233F77-E420-4602-BFE5-5464306A438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132323" y="2967335"/>
            <a:ext cx="8888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pt-PT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Aquela carícia a </a:t>
            </a:r>
            <a:r>
              <a:rPr lang="pt-PT" sz="5400" b="1" dirty="0" err="1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B</a:t>
            </a:r>
            <a:r>
              <a:rPr lang="pt-PT" sz="5400" b="1" cap="none" spc="0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enedetta</a:t>
            </a:r>
            <a:endParaRPr lang="pt-PT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pic>
        <p:nvPicPr>
          <p:cNvPr id="5" name="manda_teus_Anjos.wav">
            <a:hlinkClick r:id="" action="ppaction://media"/>
          </p:cNvPr>
          <p:cNvPicPr>
            <a:picLocks noRot="1" noChangeAspect="1"/>
          </p:cNvPicPr>
          <p:nvPr>
            <a:wavAudioFile r:embed="rId1" name="manda_teus_Anjos.wav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071802" y="1928802"/>
            <a:ext cx="5429288" cy="3357586"/>
          </a:xfrm>
        </p:spPr>
        <p:txBody>
          <a:bodyPr>
            <a:normAutofit/>
          </a:bodyPr>
          <a:lstStyle/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O Papa comoveu-se ao ouvir a história de </a:t>
            </a:r>
            <a:r>
              <a:rPr lang="pt-PT" dirty="0" err="1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Benedetta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. Acariciou-a longamente, com ternura. Abençoou-a com o sinal da cruz sobre a testa e sussurrou-lhe: 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«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accent2"/>
                </a:solidFill>
                <a:latin typeface="Andalus" pitchFamily="2" charset="-78"/>
                <a:cs typeface="Andalus" pitchFamily="2" charset="-78"/>
              </a:rPr>
              <a:t>SERÁS BENDITA PARA SEMPRE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».</a:t>
            </a:r>
            <a:endParaRPr lang="pt-PT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1026" name="Picture 2" descr="C:\Users\Sameiro\Desktop\gd_imag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43050"/>
            <a:ext cx="2500330" cy="27813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14678" y="2000240"/>
            <a:ext cx="5429288" cy="3786214"/>
          </a:xfrm>
        </p:spPr>
        <p:txBody>
          <a:bodyPr>
            <a:normAutofit/>
          </a:bodyPr>
          <a:lstStyle/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A visita prosseguiu. Os olhos do Papa ficaram cobertos de tristeza.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Voltaram a brilhar quando se encontrou com outras crianças, no ingresso da policlínica, onde estava previsto o pronunciamento do discurso.</a:t>
            </a:r>
          </a:p>
          <a:p>
            <a:r>
              <a:rPr lang="pt-PT" dirty="0" err="1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Francesca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, 15 anos, com espinha bífida, saudou-o e abraçou-o em nome de todos.</a:t>
            </a:r>
            <a:endParaRPr lang="pt-PT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3073" name="Picture 1" descr="C:\Users\Sameiro\Desktop\gemelli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714612" cy="3571876"/>
          </a:xfrm>
          <a:prstGeom prst="rect">
            <a:avLst/>
          </a:prstGeom>
          <a:noFill/>
        </p:spPr>
      </p:pic>
      <p:pic>
        <p:nvPicPr>
          <p:cNvPr id="3074" name="Picture 2" descr="C:\Users\Sameiro\Desktop\visita ao gemelli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76"/>
            <a:ext cx="2714612" cy="328612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2844" y="2643182"/>
            <a:ext cx="807249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Sumo Pontífice esteve na clínica </a:t>
            </a:r>
            <a:r>
              <a:rPr kumimoji="0" lang="pt-PT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Gemelli</a:t>
            </a: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e falou com crianças, com os pais e os médicos. </a:t>
            </a:r>
            <a:endParaRPr kumimoji="0" lang="pt-P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 Papa visitou esta quarta-feira as crianças hospitalizadas na Clínica </a:t>
            </a:r>
            <a:r>
              <a:rPr kumimoji="0" lang="pt-PT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Gemelli</a:t>
            </a: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pt-P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 visita ocorre no dia da vigília da festividade dos Reis Magos – um dia que é feriado em Itália – e que Bento XVI aproveitou para distribuir presentes pelos jovens que estão internados naquela clínica de Roma.</a:t>
            </a:r>
            <a:endParaRPr kumimoji="0" lang="pt-P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 Sumo Pontífice subiu primeiro ao quinto andar, onde está o sector de pediatria, e visitou as crianças acamadas. Depois, no hall principal da Policlínica </a:t>
            </a:r>
            <a:r>
              <a:rPr kumimoji="0" lang="pt-PT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Gemelli</a:t>
            </a: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encontrou-se com outras crianças doentes, com os seus pais e também com médicos e enfermeiros.</a:t>
            </a:r>
            <a:endParaRPr kumimoji="0" lang="pt-P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 Papa explicou às crianças que quis fazer hoje como os reis Magos fizeram com Jesus, ou seja,  assim como eles levaram ouro, incenso e mirra, Bento XVI levou-lhes algumas prendas,  como sinal de simpatia, proximidade e afeição. Mas o Papa acrescentou que, a prenda mais importante foi-nos dada por Deus, presente no presépio.</a:t>
            </a:r>
            <a:endParaRPr kumimoji="0" lang="pt-P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Ao fazer-se Menino como vós – disse Bento XVI esta tarde às crianças doentes – Deus quer dizer-vos que está sempre ao vosso lado e a cada um de nós, adultos, que o rosto de cada criança reflecte o rosto de Deus.</a:t>
            </a:r>
            <a:endParaRPr kumimoji="0" lang="pt-P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5929330"/>
            <a:ext cx="60722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VEJA EM:  http://www.youtube.com/watch?v=IxxilU1zlh4&amp;feature=player_embedded#at=31</a:t>
            </a:r>
            <a:endParaRPr kumimoji="0" lang="pt-PT" sz="1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4429124" y="785794"/>
            <a:ext cx="3571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dirty="0" smtClean="0"/>
              <a:t>Bento XVI </a:t>
            </a:r>
          </a:p>
          <a:p>
            <a:pPr algn="ctr"/>
            <a:r>
              <a:rPr lang="pt-PT" dirty="0" smtClean="0"/>
              <a:t>visitou crianças hospitalizadas</a:t>
            </a:r>
          </a:p>
          <a:p>
            <a:pPr algn="ctr"/>
            <a:r>
              <a:rPr lang="pt-PT" dirty="0" smtClean="0"/>
              <a:t> 05-01-2011</a:t>
            </a:r>
            <a:endParaRPr lang="pt-PT" dirty="0"/>
          </a:p>
        </p:txBody>
      </p:sp>
      <p:pic>
        <p:nvPicPr>
          <p:cNvPr id="6" name="imgDestaque" descr="http://mediaserver.rr.pt/newrr/votosnataliciosCuria-20121086413576_400x2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48" cy="2571744"/>
          </a:xfrm>
          <a:prstGeom prst="rect">
            <a:avLst/>
          </a:prstGeom>
          <a:noFill/>
        </p:spPr>
      </p:pic>
      <p:sp>
        <p:nvSpPr>
          <p:cNvPr id="10" name="CaixaDeTexto 9"/>
          <p:cNvSpPr txBox="1"/>
          <p:nvPr/>
        </p:nvSpPr>
        <p:spPr>
          <a:xfrm>
            <a:off x="7298623" y="6273225"/>
            <a:ext cx="18453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 smtClean="0">
                <a:solidFill>
                  <a:schemeClr val="accent2">
                    <a:lumMod val="50000"/>
                  </a:schemeClr>
                </a:solidFill>
              </a:rPr>
              <a:t>Com carinho, </a:t>
            </a:r>
          </a:p>
          <a:p>
            <a:r>
              <a:rPr lang="pt-PT" sz="1600" dirty="0" smtClean="0">
                <a:solidFill>
                  <a:schemeClr val="accent2">
                    <a:lumMod val="50000"/>
                  </a:schemeClr>
                </a:solidFill>
              </a:rPr>
              <a:t>               </a:t>
            </a:r>
            <a:r>
              <a:rPr lang="pt-PT" sz="1600" dirty="0" err="1" smtClean="0">
                <a:solidFill>
                  <a:schemeClr val="accent2">
                    <a:lumMod val="50000"/>
                  </a:schemeClr>
                </a:solidFill>
              </a:rPr>
              <a:t>sameiro</a:t>
            </a:r>
            <a:endParaRPr lang="pt-PT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14678" y="1857364"/>
            <a:ext cx="5114778" cy="3712442"/>
          </a:xfrm>
        </p:spPr>
        <p:txBody>
          <a:bodyPr>
            <a:normAutofit/>
          </a:bodyPr>
          <a:lstStyle/>
          <a:p>
            <a:r>
              <a:rPr lang="pt-PT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«</a:t>
            </a:r>
            <a:r>
              <a:rPr lang="pt-PT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accent2"/>
                </a:solidFill>
                <a:latin typeface="Andalus" pitchFamily="2" charset="-78"/>
                <a:cs typeface="Andalus" pitchFamily="2" charset="-78"/>
              </a:rPr>
              <a:t>Serás bendita para sempre</a:t>
            </a:r>
            <a:r>
              <a:rPr lang="pt-PT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».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Palavras murmuradas pelo Papa Bento XVI enquanto, com muita ternura, tocava levemente o rosto desfigurado de </a:t>
            </a:r>
            <a:r>
              <a:rPr lang="pt-PT" b="1" dirty="0" err="1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Benedetta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, um ano de vida passado inteiramente no leito do hospital.</a:t>
            </a:r>
            <a:endParaRPr lang="pt-PT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1026" name="Picture 2" descr="C:\Users\Sameiro\Desktop\gd_imag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43050"/>
            <a:ext cx="2500330" cy="27813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ameiro\Pictures\Pictures\crianças~anjos\anj.gif"/>
          <p:cNvPicPr>
            <a:picLocks noChangeAspect="1" noChangeArrowheads="1"/>
          </p:cNvPicPr>
          <p:nvPr/>
        </p:nvPicPr>
        <p:blipFill>
          <a:blip r:embed="rId2"/>
          <a:srcRect b="21053"/>
          <a:stretch>
            <a:fillRect/>
          </a:stretch>
        </p:blipFill>
        <p:spPr bwMode="auto">
          <a:xfrm>
            <a:off x="0" y="142852"/>
            <a:ext cx="2833683" cy="1571612"/>
          </a:xfrm>
          <a:prstGeom prst="rect">
            <a:avLst/>
          </a:prstGeom>
          <a:noFill/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86116" y="2214554"/>
            <a:ext cx="4929222" cy="2426558"/>
          </a:xfrm>
        </p:spPr>
        <p:txBody>
          <a:bodyPr>
            <a:normAutofit/>
          </a:bodyPr>
          <a:lstStyle/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Os prelados que o acompanhavam na visita à Policlínica </a:t>
            </a:r>
            <a:r>
              <a:rPr lang="pt-PT" dirty="0" err="1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Gemelli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 inclinaram-se sobre aquele berço, formando uma coroa; olhares atónitos, cheios de compaixão</a:t>
            </a:r>
            <a:r>
              <a:rPr lang="pt-PT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.</a:t>
            </a:r>
            <a:endParaRPr lang="pt-PT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1026" name="Picture 2" descr="C:\Users\Sameiro\Desktop\gd_imag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643050"/>
            <a:ext cx="2500330" cy="2781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Sameiro\Pictures\Pictures\crianças~anjos\anj.gif"/>
          <p:cNvPicPr>
            <a:picLocks noChangeAspect="1" noChangeArrowheads="1"/>
          </p:cNvPicPr>
          <p:nvPr/>
        </p:nvPicPr>
        <p:blipFill>
          <a:blip r:embed="rId2"/>
          <a:srcRect b="21053"/>
          <a:stretch>
            <a:fillRect/>
          </a:stretch>
        </p:blipFill>
        <p:spPr bwMode="auto">
          <a:xfrm>
            <a:off x="0" y="142852"/>
            <a:ext cx="2833683" cy="1571612"/>
          </a:xfrm>
          <a:prstGeom prst="rect">
            <a:avLst/>
          </a:prstGeom>
          <a:noFill/>
        </p:spPr>
      </p:pic>
      <p:pic>
        <p:nvPicPr>
          <p:cNvPr id="1027" name="Picture 3" descr="C:\Users\Sameiro\Pictures\Pictures\fotos+Jesus\Photo_0[1]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DEBEC"/>
              </a:clrFrom>
              <a:clrTo>
                <a:srgbClr val="EDEB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0"/>
            <a:ext cx="6500826" cy="6858000"/>
          </a:xfrm>
          <a:prstGeom prst="rect">
            <a:avLst/>
          </a:prstGeom>
          <a:noFill/>
          <a:effectLst/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428992" y="2071678"/>
            <a:ext cx="4714908" cy="364333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t-PT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Em seguida, um deles sussurrou consigo mesmo: </a:t>
            </a:r>
          </a:p>
          <a:p>
            <a:r>
              <a:rPr lang="pt-PT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ndalus" pitchFamily="2" charset="-78"/>
                <a:cs typeface="Andalus" pitchFamily="2" charset="-78"/>
              </a:rPr>
              <a:t>«Eis o rosto de Cristo sofredor».</a:t>
            </a:r>
            <a:endParaRPr lang="pt-PT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1026" name="Picture 2" descr="C:\Users\Sameiro\Desktop\gd_imag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643050"/>
            <a:ext cx="2500330" cy="27813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7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ameiro\Pictures\Pictures\crianças~anjos\anj.gif"/>
          <p:cNvPicPr>
            <a:picLocks noChangeAspect="1" noChangeArrowheads="1"/>
          </p:cNvPicPr>
          <p:nvPr/>
        </p:nvPicPr>
        <p:blipFill>
          <a:blip r:embed="rId2"/>
          <a:srcRect b="21053"/>
          <a:stretch>
            <a:fillRect/>
          </a:stretch>
        </p:blipFill>
        <p:spPr bwMode="auto">
          <a:xfrm>
            <a:off x="0" y="142852"/>
            <a:ext cx="2833683" cy="1571612"/>
          </a:xfrm>
          <a:prstGeom prst="rect">
            <a:avLst/>
          </a:prstGeom>
          <a:noFill/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357554" y="2071678"/>
            <a:ext cx="5000660" cy="2714644"/>
          </a:xfrm>
        </p:spPr>
        <p:txBody>
          <a:bodyPr>
            <a:normAutofit/>
          </a:bodyPr>
          <a:lstStyle/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O secretário particular do Papa permaneceu diante do berço; continuou a acariciar as mãozinhas inertes, enquanto repetia: 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«</a:t>
            </a:r>
            <a:r>
              <a:rPr lang="pt-PT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accent2"/>
                </a:solidFill>
                <a:latin typeface="Andalus" pitchFamily="2" charset="-78"/>
                <a:cs typeface="Andalus" pitchFamily="2" charset="-78"/>
              </a:rPr>
              <a:t>És linda, </a:t>
            </a:r>
            <a:r>
              <a:rPr lang="pt-PT" b="1" dirty="0" err="1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accent2"/>
                </a:solidFill>
                <a:latin typeface="Andalus" pitchFamily="2" charset="-78"/>
                <a:cs typeface="Andalus" pitchFamily="2" charset="-78"/>
              </a:rPr>
              <a:t>Benedetta</a:t>
            </a:r>
            <a:r>
              <a:rPr lang="pt-PT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chemeClr val="accent2"/>
                </a:solidFill>
                <a:latin typeface="Andalus" pitchFamily="2" charset="-78"/>
                <a:cs typeface="Andalus" pitchFamily="2" charset="-78"/>
              </a:rPr>
              <a:t>, és linda</a:t>
            </a:r>
            <a:r>
              <a:rPr lang="pt-PT" b="1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», 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e quase não conseguia deixá-la.</a:t>
            </a:r>
            <a:endParaRPr lang="pt-PT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1026" name="Picture 2" descr="C:\Users\Sameiro\Desktop\gd_imag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643050"/>
            <a:ext cx="2500330" cy="27813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ameiro\Pictures\Pictures\crianças~anjos\anj.gif"/>
          <p:cNvPicPr>
            <a:picLocks noChangeAspect="1" noChangeArrowheads="1"/>
          </p:cNvPicPr>
          <p:nvPr/>
        </p:nvPicPr>
        <p:blipFill>
          <a:blip r:embed="rId2"/>
          <a:srcRect b="21053"/>
          <a:stretch>
            <a:fillRect/>
          </a:stretch>
        </p:blipFill>
        <p:spPr bwMode="auto">
          <a:xfrm>
            <a:off x="0" y="142852"/>
            <a:ext cx="2833683" cy="1571612"/>
          </a:xfrm>
          <a:prstGeom prst="rect">
            <a:avLst/>
          </a:prstGeom>
          <a:noFill/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071802" y="1928802"/>
            <a:ext cx="5432400" cy="2786082"/>
          </a:xfrm>
        </p:spPr>
        <p:txBody>
          <a:bodyPr>
            <a:normAutofit/>
          </a:bodyPr>
          <a:lstStyle/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Quarto nº 22, secção de pediatria, quinto andar da policlínica universitária </a:t>
            </a:r>
            <a:r>
              <a:rPr lang="pt-PT" dirty="0" err="1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Gemelli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 de Roma.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Aqui foi escrita, talvez, uma das páginas mais bonitas e comovedoras destas atormentadas festas natalícias.</a:t>
            </a:r>
            <a:endParaRPr lang="pt-PT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1026" name="Picture 2" descr="C:\Users\Sameiro\Desktop\gd_imag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643050"/>
            <a:ext cx="2500330" cy="2781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928926" y="1000108"/>
            <a:ext cx="5572164" cy="5143536"/>
          </a:xfrm>
        </p:spPr>
        <p:txBody>
          <a:bodyPr>
            <a:normAutofit/>
          </a:bodyPr>
          <a:lstStyle/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É véspera da Epifania do Senhor e Bento XVI decide transcorrer algumas horas com os pequeninos internados no hospital romano.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A ocasião é o pedido para benzer novo centro de tratamento e assistência às crianças com espinha bífida. 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O Pontífice chegou após as 17h00 e foi directamente ao quinto andar, secção de pediatria.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Levou consigo uma prenda para cada um dos pequeninos internados. Entrou em todos os quartos, iniciando pelo de uma menina peruana, </a:t>
            </a:r>
            <a:r>
              <a:rPr lang="pt-PT" dirty="0" err="1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Suami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. </a:t>
            </a:r>
            <a:endParaRPr lang="pt-PT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7169" name="Picture 1" descr="C:\Users\Sameiro\Desktop\1_0_4521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2428892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286248" y="2000240"/>
            <a:ext cx="4286280" cy="3500462"/>
          </a:xfrm>
        </p:spPr>
        <p:txBody>
          <a:bodyPr>
            <a:normAutofit/>
          </a:bodyPr>
          <a:lstStyle/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Estava feliz. Bento XVI entrou no quarto nº 22 onde estava </a:t>
            </a:r>
            <a:r>
              <a:rPr lang="pt-PT" dirty="0" err="1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Benedetta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, uma menina que nasceu com uma gravíssima má-formação cerebral.</a:t>
            </a:r>
          </a:p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Quando a viram nascer tão desfigurada, os pais decidiram abandoná-la, como algo mal sucedido. E fugiram do hospital.</a:t>
            </a:r>
            <a:endParaRPr lang="pt-PT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6145" name="Picture 1" descr="C:\Users\Sameiro\Desktop\35725B3F9650E1475149A82A7BF7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3116"/>
            <a:ext cx="3810000" cy="2524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214678" y="2214554"/>
            <a:ext cx="5143536" cy="3000396"/>
          </a:xfrm>
        </p:spPr>
        <p:txBody>
          <a:bodyPr>
            <a:normAutofit/>
          </a:bodyPr>
          <a:lstStyle/>
          <a:p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Os enfermeiros acolheram </a:t>
            </a:r>
            <a:r>
              <a:rPr lang="pt-PT" dirty="0" err="1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Benedetta</a:t>
            </a:r>
            <a:r>
              <a:rPr lang="pt-PT" dirty="0" smtClean="0">
                <a:ln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latin typeface="Andalus" pitchFamily="2" charset="-78"/>
                <a:cs typeface="Andalus" pitchFamily="2" charset="-78"/>
              </a:rPr>
              <a:t> e deram-lhe este nome. Cuidam dela como se fosse a filha de cada um deles. Circundam-na daquele amor que lhe foi rejeitado por quem a gerou.</a:t>
            </a:r>
            <a:endParaRPr lang="pt-PT" dirty="0"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  <a:latin typeface="Andalus" pitchFamily="2" charset="-78"/>
              <a:cs typeface="Andalus" pitchFamily="2" charset="-78"/>
            </a:endParaRPr>
          </a:p>
        </p:txBody>
      </p:sp>
      <p:pic>
        <p:nvPicPr>
          <p:cNvPr id="5121" name="Picture 1" descr="C:\Users\Sameiro\Desktop\enfermeiro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2357454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resentação1">
  <a:themeElements>
    <a:clrScheme name="Opulen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o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o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Apresentação1</Template>
  <TotalTime>3</TotalTime>
  <Words>439</Words>
  <Application>Microsoft Office PowerPoint</Application>
  <PresentationFormat>Apresentação no Ecrã (4:3)</PresentationFormat>
  <Paragraphs>35</Paragraphs>
  <Slides>12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3" baseType="lpstr">
      <vt:lpstr>Apresentação1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</vt:vector>
  </TitlesOfParts>
  <Company>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Sameiro Esteves</dc:creator>
  <cp:lastModifiedBy>Sameiro Esteves</cp:lastModifiedBy>
  <cp:revision>1</cp:revision>
  <dcterms:created xsi:type="dcterms:W3CDTF">2011-04-16T23:14:38Z</dcterms:created>
  <dcterms:modified xsi:type="dcterms:W3CDTF">2011-04-16T23:18:15Z</dcterms:modified>
</cp:coreProperties>
</file>